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oogal.co.uk/AdministrativeAreas.php?district=E09000001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hu.wikipedia.org/wiki/Pizza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City_of_London,_Ward_of_Castle_Baynard.sv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88E34E-1962-40C3-9B42-10A4C1D851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/>
              <a:t>EXPLORING LONDON CITY VENUES</a:t>
            </a: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4205871-E1AC-4EB5-92EE-64852E7985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dirty="0"/>
              <a:t>NICOLA CROON</a:t>
            </a:r>
            <a:endParaRPr lang="it-IT" sz="2800" b="1" dirty="0"/>
          </a:p>
        </p:txBody>
      </p:sp>
    </p:spTree>
    <p:extLst>
      <p:ext uri="{BB962C8B-B14F-4D97-AF65-F5344CB8AC3E}">
        <p14:creationId xmlns:p14="http://schemas.microsoft.com/office/powerpoint/2010/main" val="2797350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5C329B-2F64-4CCA-AE05-83A4CB476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433011" cy="4601183"/>
          </a:xfrm>
        </p:spPr>
        <p:txBody>
          <a:bodyPr/>
          <a:lstStyle/>
          <a:p>
            <a:r>
              <a:rPr lang="it-IT" b="1" dirty="0"/>
              <a:t>BACKGROUND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3D18EE5-9930-4417-91F9-17E9C367E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6596" y="868680"/>
            <a:ext cx="7315200" cy="5120640"/>
          </a:xfrm>
        </p:spPr>
        <p:txBody>
          <a:bodyPr/>
          <a:lstStyle/>
          <a:p>
            <a:pPr marL="0" indent="0">
              <a:buNone/>
            </a:pPr>
            <a:r>
              <a:rPr lang="it-IT" sz="2400" b="1" dirty="0">
                <a:solidFill>
                  <a:schemeClr val="accent1"/>
                </a:solidFill>
              </a:rPr>
              <a:t>DESTINATION OF THE ANALYSIS</a:t>
            </a:r>
          </a:p>
          <a:p>
            <a:pPr marL="0" indent="0">
              <a:buNone/>
            </a:pPr>
            <a:r>
              <a:rPr lang="it-IT" sz="2400" dirty="0"/>
              <a:t>LONDON CITY </a:t>
            </a:r>
          </a:p>
          <a:p>
            <a:pPr marL="0" indent="0">
              <a:buNone/>
            </a:pPr>
            <a:r>
              <a:rPr lang="it-IT" sz="2400" b="1" dirty="0">
                <a:solidFill>
                  <a:schemeClr val="accent1"/>
                </a:solidFill>
              </a:rPr>
              <a:t>AREA DIMENSION</a:t>
            </a:r>
          </a:p>
          <a:p>
            <a:pPr marL="0" indent="0">
              <a:buNone/>
            </a:pPr>
            <a:r>
              <a:rPr lang="it-IT" sz="2400" dirty="0"/>
              <a:t>1569 KM^2</a:t>
            </a:r>
          </a:p>
          <a:p>
            <a:pPr marL="0" indent="0">
              <a:buNone/>
            </a:pPr>
            <a:r>
              <a:rPr lang="it-IT" sz="2400" b="1" dirty="0">
                <a:solidFill>
                  <a:schemeClr val="accent1"/>
                </a:solidFill>
              </a:rPr>
              <a:t>TOTAL WARDS </a:t>
            </a:r>
          </a:p>
          <a:p>
            <a:pPr marL="0" indent="0">
              <a:buNone/>
            </a:pPr>
            <a:r>
              <a:rPr lang="it-IT" sz="2400" dirty="0"/>
              <a:t>25</a:t>
            </a:r>
          </a:p>
          <a:p>
            <a:pPr marL="0" indent="0">
              <a:buNone/>
            </a:pPr>
            <a:r>
              <a:rPr lang="it-IT" b="1" dirty="0">
                <a:solidFill>
                  <a:schemeClr val="accent1"/>
                </a:solidFill>
              </a:rPr>
              <a:t>DATA – CSV FILE</a:t>
            </a:r>
          </a:p>
          <a:p>
            <a:pPr marL="0" indent="0">
              <a:buNone/>
            </a:pPr>
            <a:r>
              <a:rPr lang="en-GB" u="sng" dirty="0">
                <a:hlinkClick r:id="rId2"/>
              </a:rPr>
              <a:t>https://www.doogal.co.uk/AdministrativeAreas.php?district=E09000001</a:t>
            </a:r>
            <a:endParaRPr lang="it-IT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016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6D02D3-7D81-41AA-A3B9-99D005FE0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497344" cy="4601183"/>
          </a:xfrm>
        </p:spPr>
        <p:txBody>
          <a:bodyPr/>
          <a:lstStyle/>
          <a:p>
            <a:r>
              <a:rPr lang="it-IT" b="1" dirty="0"/>
              <a:t>PROBLEM AND METHODOLOGY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7E31ECD-8539-4EF3-AE9F-DAA80D797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</a:rPr>
              <a:t>METHODOLOGY</a:t>
            </a:r>
          </a:p>
          <a:p>
            <a:pPr marL="0" indent="0">
              <a:buNone/>
            </a:pPr>
            <a:r>
              <a:rPr lang="en-US" sz="2400" dirty="0"/>
              <a:t>FOURSQUARE API TO GET VENUES OF THE WARDS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</a:rPr>
              <a:t>PROBLEM</a:t>
            </a:r>
          </a:p>
          <a:p>
            <a:pPr marL="0" indent="0">
              <a:buNone/>
            </a:pPr>
            <a:r>
              <a:rPr lang="en-US" sz="2400" dirty="0"/>
              <a:t>IS IT CONVENIENT TO OPEN A PIZZA PLACE IN LONDON CITY?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</a:rPr>
              <a:t>METRIC OF DECISION</a:t>
            </a:r>
          </a:p>
          <a:p>
            <a:pPr marL="0" indent="0">
              <a:buNone/>
            </a:pPr>
            <a:r>
              <a:rPr lang="en-US" sz="2400" dirty="0"/>
              <a:t>CONCENTRATION OF COMPETITION OF PIZZA PLACES AND ITALIAN RESTAURANTS IN EACH WARD</a:t>
            </a:r>
          </a:p>
        </p:txBody>
      </p:sp>
    </p:spTree>
    <p:extLst>
      <p:ext uri="{BB962C8B-B14F-4D97-AF65-F5344CB8AC3E}">
        <p14:creationId xmlns:p14="http://schemas.microsoft.com/office/powerpoint/2010/main" val="127620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876333-4833-473F-AB46-AB9F5FFCD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383280" cy="4601183"/>
          </a:xfrm>
        </p:spPr>
        <p:txBody>
          <a:bodyPr/>
          <a:lstStyle/>
          <a:p>
            <a:r>
              <a:rPr lang="en-US" b="1" spc="-100" dirty="0">
                <a:solidFill>
                  <a:schemeClr val="bg1"/>
                </a:solidFill>
              </a:rPr>
              <a:t>EXPLORATORY DATA ANALYSIS 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4" name="Immagine 3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94B44846-E6E4-49AC-BA9E-7700E2F489FD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25675"/>
          <a:stretch/>
        </p:blipFill>
        <p:spPr>
          <a:xfrm>
            <a:off x="3620008" y="782487"/>
            <a:ext cx="8571992" cy="528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359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09F9C7-75A5-448E-94C6-FA812DAE2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14" y="1123837"/>
            <a:ext cx="3346515" cy="4601183"/>
          </a:xfrm>
        </p:spPr>
        <p:txBody>
          <a:bodyPr/>
          <a:lstStyle/>
          <a:p>
            <a:r>
              <a:rPr lang="en-US" b="1" spc="-100" dirty="0">
                <a:solidFill>
                  <a:schemeClr val="bg1"/>
                </a:solidFill>
              </a:rPr>
              <a:t>EXPLORATORY DATA ANALYSIS 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373B009-1580-4A48-BEEE-8C6928207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8308" y="203201"/>
            <a:ext cx="7315200" cy="26897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/>
              <a:t>SOME INSIGHTS</a:t>
            </a:r>
          </a:p>
          <a:p>
            <a:pPr marL="0" indent="0">
              <a:buNone/>
            </a:pPr>
            <a:r>
              <a:rPr lang="it-IT" sz="2400" b="1" dirty="0">
                <a:solidFill>
                  <a:schemeClr val="accent1"/>
                </a:solidFill>
              </a:rPr>
              <a:t>- NUMBER OF PIZZA PLACES NOT SO HIGH</a:t>
            </a:r>
          </a:p>
          <a:p>
            <a:pPr>
              <a:buFontTx/>
              <a:buChar char="-"/>
            </a:pPr>
            <a:r>
              <a:rPr lang="it-IT" sz="2400" b="1" dirty="0">
                <a:solidFill>
                  <a:schemeClr val="accent1"/>
                </a:solidFill>
              </a:rPr>
              <a:t>HIGH NUMBER OF ITALIAN RESTAURANTS</a:t>
            </a:r>
          </a:p>
          <a:p>
            <a:pPr>
              <a:buFontTx/>
              <a:buChar char="-"/>
            </a:pPr>
            <a:r>
              <a:rPr lang="it-IT" sz="2400" b="1" dirty="0">
                <a:solidFill>
                  <a:schemeClr val="accent1"/>
                </a:solidFill>
              </a:rPr>
              <a:t>HIGHEST NUMBER OF COFEE SHOPS </a:t>
            </a:r>
          </a:p>
          <a:p>
            <a:pPr>
              <a:buFontTx/>
              <a:buChar char="-"/>
            </a:pPr>
            <a:endParaRPr lang="it-IT" sz="2400" b="1" dirty="0">
              <a:solidFill>
                <a:schemeClr val="accent1"/>
              </a:solidFill>
            </a:endParaRPr>
          </a:p>
        </p:txBody>
      </p:sp>
      <p:pic>
        <p:nvPicPr>
          <p:cNvPr id="5" name="Immagine 4" descr="Immagine che contiene pizza, cibo, piatto, tavolo&#10;&#10;Descrizione generata automaticamente">
            <a:extLst>
              <a:ext uri="{FF2B5EF4-FFF2-40B4-BE49-F238E27FC236}">
                <a16:creationId xmlns:a16="http://schemas.microsoft.com/office/drawing/2014/main" id="{321DC5ED-F4F1-4CCD-A2C4-CD441BB71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46319" y="2332430"/>
            <a:ext cx="5583111" cy="371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64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B30158-4219-4B93-A881-80F08F585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469063" cy="4601183"/>
          </a:xfrm>
        </p:spPr>
        <p:txBody>
          <a:bodyPr/>
          <a:lstStyle/>
          <a:p>
            <a:r>
              <a:rPr lang="en-GB" b="1" dirty="0"/>
              <a:t>MODELING AND METHODOLOGY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DA4C1E-3CC9-40F2-B765-511C82900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sz="2400" b="1" dirty="0">
                <a:solidFill>
                  <a:schemeClr val="accent1"/>
                </a:solidFill>
              </a:rPr>
              <a:t>FOURSQUARE API</a:t>
            </a:r>
          </a:p>
          <a:p>
            <a:pPr marL="0" indent="0">
              <a:buNone/>
            </a:pPr>
            <a:r>
              <a:rPr lang="it-IT" sz="2400" dirty="0"/>
              <a:t>TO COLLECT THE VENUES</a:t>
            </a:r>
          </a:p>
          <a:p>
            <a:pPr marL="0" indent="0">
              <a:buNone/>
            </a:pPr>
            <a:r>
              <a:rPr lang="it-IT" sz="2400" b="1" dirty="0">
                <a:solidFill>
                  <a:schemeClr val="accent1"/>
                </a:solidFill>
              </a:rPr>
              <a:t>UNSUPERVISED LEARNING METHOD</a:t>
            </a:r>
          </a:p>
          <a:p>
            <a:r>
              <a:rPr lang="it-IT" sz="2400" dirty="0"/>
              <a:t>K-MEANS CLUSTERING</a:t>
            </a:r>
          </a:p>
          <a:p>
            <a:r>
              <a:rPr lang="it-IT" sz="2400" dirty="0"/>
              <a:t>GOAL TO FIND THE MOST SUITABLE CLUSTER – THE ONE WITH THE </a:t>
            </a:r>
            <a:r>
              <a:rPr lang="it-IT" sz="2400" dirty="0">
                <a:solidFill>
                  <a:schemeClr val="accent1"/>
                </a:solidFill>
              </a:rPr>
              <a:t>HIGHEST CONCENTRATION</a:t>
            </a:r>
            <a:r>
              <a:rPr lang="it-IT" sz="2400" dirty="0"/>
              <a:t> OF COMPETITORS</a:t>
            </a:r>
          </a:p>
          <a:p>
            <a:r>
              <a:rPr lang="it-IT" sz="2400" dirty="0"/>
              <a:t>THREE CLUSTERS BECAUSE OF THE DIMENSION OF THE AREA</a:t>
            </a:r>
          </a:p>
          <a:p>
            <a:pPr marL="0" indent="0">
              <a:buNone/>
            </a:pPr>
            <a:r>
              <a:rPr lang="it-IT" sz="2400" b="1" dirty="0">
                <a:solidFill>
                  <a:schemeClr val="accent1"/>
                </a:solidFill>
              </a:rPr>
              <a:t>PLOTS</a:t>
            </a:r>
          </a:p>
          <a:p>
            <a:pPr marL="0" indent="0">
              <a:buNone/>
            </a:pPr>
            <a:r>
              <a:rPr lang="it-IT" sz="2400" dirty="0"/>
              <a:t>FOLIUM - FOR GEORAPHICAL PLOTS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89935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879CF4-F475-4E8B-830B-5344AC74A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RESULTS</a:t>
            </a:r>
            <a:endParaRPr lang="it-IT" dirty="0"/>
          </a:p>
        </p:txBody>
      </p:sp>
      <p:pic>
        <p:nvPicPr>
          <p:cNvPr id="4" name="Immagine 3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E18E05D7-1ED6-4F28-9B39-E684C8D9EC2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782320"/>
            <a:ext cx="8686800" cy="52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8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0463E7-2823-4447-90E6-37B297C2F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it-IT" b="1" dirty="0"/>
              <a:t>RESULTS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F4E3EA0-CCB5-4614-B8D0-86562BFD9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3585891" cy="5120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>
                <a:solidFill>
                  <a:schemeClr val="accent1"/>
                </a:solidFill>
              </a:rPr>
              <a:t>WHICH ONE</a:t>
            </a:r>
          </a:p>
          <a:p>
            <a:pPr marL="0" indent="0">
              <a:buNone/>
            </a:pPr>
            <a:r>
              <a:rPr lang="it-IT" sz="2400" dirty="0"/>
              <a:t>MOST SUITABLE CLUSTER IS </a:t>
            </a:r>
            <a:r>
              <a:rPr lang="it-IT" sz="2400" u="sng" dirty="0"/>
              <a:t>CLUSTER NUMBER ZERO</a:t>
            </a:r>
          </a:p>
          <a:p>
            <a:pPr marL="0" indent="0">
              <a:buNone/>
            </a:pPr>
            <a:r>
              <a:rPr lang="it-IT" sz="2400" b="1" dirty="0">
                <a:solidFill>
                  <a:schemeClr val="accent1"/>
                </a:solidFill>
              </a:rPr>
              <a:t>WHY</a:t>
            </a:r>
          </a:p>
          <a:p>
            <a:pPr marL="0" indent="0">
              <a:buNone/>
            </a:pPr>
            <a:r>
              <a:rPr lang="it-IT" sz="2400" dirty="0"/>
              <a:t>HIGH CONCENTRATION OF ITALIAN RESTAURANTS AND PIZZA PLACES </a:t>
            </a:r>
          </a:p>
        </p:txBody>
      </p:sp>
      <p:pic>
        <p:nvPicPr>
          <p:cNvPr id="6" name="Immagine 5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45308289-CE0D-460C-8B63-22D172DFB5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818120" y="2039112"/>
            <a:ext cx="3474720" cy="277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094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9B7D69-FD15-4C1B-B8EE-AB8BC445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431357" cy="4601183"/>
          </a:xfrm>
        </p:spPr>
        <p:txBody>
          <a:bodyPr/>
          <a:lstStyle/>
          <a:p>
            <a:r>
              <a:rPr lang="it-IT" b="1" dirty="0"/>
              <a:t>CONCLUSIONS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C0BDCB3-8318-48E6-9E18-00F952690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GB" sz="2400" b="1" dirty="0"/>
              <a:t>SELECTED WARDS:</a:t>
            </a:r>
          </a:p>
          <a:p>
            <a:pPr marL="0" lvl="0" indent="0">
              <a:buNone/>
            </a:pPr>
            <a:r>
              <a:rPr lang="en-GB" sz="2400" b="1" dirty="0">
                <a:solidFill>
                  <a:schemeClr val="accent1"/>
                </a:solidFill>
              </a:rPr>
              <a:t>VINTRY </a:t>
            </a:r>
            <a:endParaRPr lang="it-IT" sz="2400" b="1" dirty="0">
              <a:solidFill>
                <a:schemeClr val="accent1"/>
              </a:solidFill>
            </a:endParaRPr>
          </a:p>
          <a:p>
            <a:pPr marL="0" lvl="0" indent="0">
              <a:buNone/>
            </a:pPr>
            <a:r>
              <a:rPr lang="en-GB" sz="2400" b="1" dirty="0">
                <a:solidFill>
                  <a:schemeClr val="accent1"/>
                </a:solidFill>
              </a:rPr>
              <a:t>BREAD STREET</a:t>
            </a:r>
            <a:endParaRPr lang="it-IT" sz="2400" b="1" dirty="0">
              <a:solidFill>
                <a:schemeClr val="accent1"/>
              </a:solidFill>
            </a:endParaRPr>
          </a:p>
          <a:p>
            <a:pPr marL="0" lvl="0" indent="0">
              <a:buNone/>
            </a:pPr>
            <a:r>
              <a:rPr lang="en-GB" sz="2400" b="1" dirty="0">
                <a:solidFill>
                  <a:schemeClr val="accent1"/>
                </a:solidFill>
              </a:rPr>
              <a:t>QUEENHITHE </a:t>
            </a:r>
            <a:endParaRPr lang="it-IT" sz="2400" b="1" dirty="0">
              <a:solidFill>
                <a:schemeClr val="accent1"/>
              </a:solidFill>
            </a:endParaRPr>
          </a:p>
          <a:p>
            <a:pPr marL="0" lvl="0" indent="0">
              <a:buNone/>
            </a:pPr>
            <a:r>
              <a:rPr lang="en-GB" sz="2400" b="1" dirty="0">
                <a:solidFill>
                  <a:schemeClr val="accent1"/>
                </a:solidFill>
              </a:rPr>
              <a:t>WALBROOK</a:t>
            </a:r>
            <a:endParaRPr lang="it-IT" sz="2400" b="1" dirty="0">
              <a:solidFill>
                <a:schemeClr val="accent1"/>
              </a:solidFill>
            </a:endParaRPr>
          </a:p>
          <a:p>
            <a:pPr marL="0" lvl="0" indent="0">
              <a:buNone/>
            </a:pPr>
            <a:r>
              <a:rPr lang="en-GB" sz="2400" b="1" dirty="0">
                <a:solidFill>
                  <a:schemeClr val="accent1"/>
                </a:solidFill>
              </a:rPr>
              <a:t>CORDWAINER</a:t>
            </a:r>
            <a:endParaRPr lang="it-IT" sz="2400" b="1" dirty="0">
              <a:solidFill>
                <a:schemeClr val="accent1"/>
              </a:solidFill>
            </a:endParaRPr>
          </a:p>
          <a:p>
            <a:pPr marL="0" lvl="0" indent="0">
              <a:buNone/>
            </a:pPr>
            <a:r>
              <a:rPr lang="en-GB" sz="2400" b="1" dirty="0">
                <a:solidFill>
                  <a:schemeClr val="accent1"/>
                </a:solidFill>
              </a:rPr>
              <a:t>COLEMAN STREET</a:t>
            </a:r>
            <a:endParaRPr lang="it-IT" sz="2400" b="1" dirty="0">
              <a:solidFill>
                <a:schemeClr val="accent1"/>
              </a:solidFill>
            </a:endParaRPr>
          </a:p>
          <a:p>
            <a:pPr marL="0" lvl="0" indent="0">
              <a:buNone/>
            </a:pPr>
            <a:r>
              <a:rPr lang="en-GB" sz="2400" b="1" dirty="0">
                <a:solidFill>
                  <a:schemeClr val="accent1"/>
                </a:solidFill>
              </a:rPr>
              <a:t>ALDERSGATE</a:t>
            </a:r>
            <a:endParaRPr lang="it-IT" sz="2400" b="1" dirty="0">
              <a:solidFill>
                <a:schemeClr val="accent1"/>
              </a:solidFill>
            </a:endParaRPr>
          </a:p>
          <a:p>
            <a:pPr marL="0" lvl="0" indent="0">
              <a:buNone/>
            </a:pPr>
            <a:r>
              <a:rPr lang="en-GB" sz="2400" b="1" dirty="0">
                <a:solidFill>
                  <a:schemeClr val="accent1"/>
                </a:solidFill>
              </a:rPr>
              <a:t>BASSISHAW</a:t>
            </a:r>
            <a:endParaRPr lang="it-IT" sz="2400" b="1" dirty="0">
              <a:solidFill>
                <a:schemeClr val="accent1"/>
              </a:solidFill>
            </a:endParaRPr>
          </a:p>
          <a:p>
            <a:pPr marL="0" lvl="0" indent="0">
              <a:buNone/>
            </a:pPr>
            <a:r>
              <a:rPr lang="en-GB" sz="2400" b="1" dirty="0">
                <a:solidFill>
                  <a:schemeClr val="accent1"/>
                </a:solidFill>
              </a:rPr>
              <a:t>CHEAP</a:t>
            </a:r>
            <a:endParaRPr lang="it-IT" sz="2400" b="1" dirty="0">
              <a:solidFill>
                <a:schemeClr val="accent1"/>
              </a:solidFill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7708474"/>
      </p:ext>
    </p:extLst>
  </p:cSld>
  <p:clrMapOvr>
    <a:masterClrMapping/>
  </p:clrMapOvr>
</p:sld>
</file>

<file path=ppt/theme/theme1.xml><?xml version="1.0" encoding="utf-8"?>
<a:theme xmlns:a="http://schemas.openxmlformats.org/drawingml/2006/main" name="Cornic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189</Words>
  <Application>Microsoft Office PowerPoint</Application>
  <PresentationFormat>Widescreen</PresentationFormat>
  <Paragraphs>50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2" baseType="lpstr">
      <vt:lpstr>Corbel</vt:lpstr>
      <vt:lpstr>Wingdings 2</vt:lpstr>
      <vt:lpstr>Cornice</vt:lpstr>
      <vt:lpstr>EXPLORING LONDON CITY VENUES  </vt:lpstr>
      <vt:lpstr>BACKGROUND</vt:lpstr>
      <vt:lpstr>PROBLEM AND METHODOLOGY </vt:lpstr>
      <vt:lpstr>EXPLORATORY DATA ANALYSIS </vt:lpstr>
      <vt:lpstr>EXPLORATORY DATA ANALYSIS </vt:lpstr>
      <vt:lpstr>MODELING AND METHODOLOGY </vt:lpstr>
      <vt:lpstr>RESULTS</vt:lpstr>
      <vt:lpstr>RESULTS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LONDON CITY VENUES  </dc:title>
  <dc:creator>Nicola Croon</dc:creator>
  <cp:lastModifiedBy>Nicola Croon</cp:lastModifiedBy>
  <cp:revision>1</cp:revision>
  <dcterms:created xsi:type="dcterms:W3CDTF">2020-02-28T16:04:20Z</dcterms:created>
  <dcterms:modified xsi:type="dcterms:W3CDTF">2020-02-28T16:07:03Z</dcterms:modified>
</cp:coreProperties>
</file>